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5"/>
  </p:notesMasterIdLst>
  <p:sldIdLst>
    <p:sldId id="256" r:id="rId3"/>
    <p:sldId id="257" r:id="rId4"/>
    <p:sldId id="258" r:id="rId5"/>
    <p:sldId id="259" r:id="rId6"/>
    <p:sldId id="277" r:id="rId7"/>
    <p:sldId id="260" r:id="rId8"/>
    <p:sldId id="294" r:id="rId9"/>
    <p:sldId id="261" r:id="rId10"/>
    <p:sldId id="262" r:id="rId11"/>
    <p:sldId id="263" r:id="rId12"/>
    <p:sldId id="264" r:id="rId13"/>
    <p:sldId id="279" r:id="rId14"/>
    <p:sldId id="280" r:id="rId15"/>
    <p:sldId id="265" r:id="rId16"/>
    <p:sldId id="266" r:id="rId17"/>
    <p:sldId id="290" r:id="rId18"/>
    <p:sldId id="292" r:id="rId19"/>
    <p:sldId id="267" r:id="rId20"/>
    <p:sldId id="283" r:id="rId21"/>
    <p:sldId id="285" r:id="rId22"/>
    <p:sldId id="286" r:id="rId23"/>
    <p:sldId id="293" r:id="rId24"/>
    <p:sldId id="268" r:id="rId25"/>
    <p:sldId id="269" r:id="rId26"/>
    <p:sldId id="270" r:id="rId27"/>
    <p:sldId id="272" r:id="rId28"/>
    <p:sldId id="273" r:id="rId29"/>
    <p:sldId id="274" r:id="rId30"/>
    <p:sldId id="271" r:id="rId31"/>
    <p:sldId id="288" r:id="rId32"/>
    <p:sldId id="295" r:id="rId33"/>
    <p:sldId id="276"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95"/>
    <p:restoredTop sz="77488" autoAdjust="0"/>
  </p:normalViewPr>
  <p:slideViewPr>
    <p:cSldViewPr snapToGrid="0">
      <p:cViewPr varScale="1">
        <p:scale>
          <a:sx n="25" d="100"/>
          <a:sy n="25" d="100"/>
        </p:scale>
        <p:origin x="1076"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ableStyles" Target="tableStyles.xml"/><Relationship Id="rId21" Type="http://schemas.openxmlformats.org/officeDocument/2006/relationships/slide" Target="slides/slide19.xml"/><Relationship Id="rId34" Type="http://schemas.openxmlformats.org/officeDocument/2006/relationships/slide" Target="slides/slide3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notesMaster" Target="notesMasters/notesMaster1.xml"/><Relationship Id="rId8" Type="http://schemas.openxmlformats.org/officeDocument/2006/relationships/slide" Target="slides/slide6.xml"/><Relationship Id="rId3" Type="http://schemas.openxmlformats.org/officeDocument/2006/relationships/slide" Target="slides/slide1.xml"/></Relationships>
</file>

<file path=ppt/media/image1.png>
</file>

<file path=ppt/media/image10.jpeg>
</file>

<file path=ppt/media/image11.png>
</file>

<file path=ppt/media/image12.png>
</file>

<file path=ppt/media/image13.png>
</file>

<file path=ppt/media/image14.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The core benefit, as shown in the diagram on the right, is that you can abstract the management of every layer *below* “Virtualization”. An engineer who maintains VMs is entirely oblivious to the layers below it – they just see their VMs, and maybe are aware which VMs are on the same physical machine. That is: in addition to benefiting from co-tenancy (which could result in better utilization of the underlying hardware), you also benefit from a reduced maintenance burden – the physical servers, storage, network, and data center can be provided by others (be it a cloud provider, or something on-prem maintained by a different team or contractor).</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a:p>
            <a:endParaRPr lang="en-US" dirty="0"/>
          </a:p>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 That is, rather than thinking about ”x-as-a-service” where we think about generic infrastructure (e.g. VMs as a service, containers as a service), we can go back to our picture from the beginning, and ask – how can a vendor provide each of the *functional* components of our application, like the CDN, etc. as a service – so we don’t think or care about how it’s implemented (</a:t>
            </a:r>
            <a:r>
              <a:rPr lang="en-US" dirty="0" err="1"/>
              <a:t>vms</a:t>
            </a:r>
            <a:r>
              <a:rPr lang="en-US" dirty="0"/>
              <a:t>, containers, </a:t>
            </a:r>
            <a:r>
              <a:rPr lang="en-US" dirty="0" err="1"/>
              <a:t>etc</a:t>
            </a:r>
            <a:r>
              <a:rPr lang="en-US" dirty="0"/>
              <a:t>).</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p>
          <a:p>
            <a:endParaRPr lang="en-US" dirty="0"/>
          </a:p>
          <a:p>
            <a:r>
              <a:rPr lang="en-US" dirty="0"/>
              <a:t>One note about systems that provide functions-as-a-service (e.g. AWS Lambda): These systems are really handy when you have some code that you need to trigger to run infrequently, and runs quickly. They bill by the millisecond. So, they can become quite expensive quite quickly if they get called a lot (or if they are slow running). Recall when we discussed asynchrony, we examined the performance of making some web requests and found that each request might take 300-500 </a:t>
            </a:r>
            <a:r>
              <a:rPr lang="en-US" dirty="0" err="1"/>
              <a:t>ms</a:t>
            </a:r>
            <a:r>
              <a:rPr lang="en-US" dirty="0"/>
              <a:t> to complete. </a:t>
            </a:r>
            <a:r>
              <a:rPr lang="en-US" dirty="0" err="1"/>
              <a:t>FaaS</a:t>
            </a:r>
            <a:r>
              <a:rPr lang="en-US" dirty="0"/>
              <a:t> platforms will still bill you for that idle waiting time!</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 They announced this in Dec 2023, will be offline next Dec 2024)</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extLst>
      <p:ext uri="{BB962C8B-B14F-4D97-AF65-F5344CB8AC3E}">
        <p14:creationId xmlns:p14="http://schemas.microsoft.com/office/powerpoint/2010/main" val="38473800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delivery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r>
              <a:rPr lang="en-US" dirty="0"/>
              <a:t>Important points that should come up when you want one over another:</a:t>
            </a:r>
          </a:p>
          <a:p>
            <a:endParaRPr lang="en-US" dirty="0"/>
          </a:p>
          <a:p>
            <a:pPr marL="342900" indent="-342900">
              <a:buFont typeface="Arial" panose="020B0604020202020204" pitchFamily="34" charset="0"/>
              <a:buChar char="•"/>
            </a:pPr>
            <a:r>
              <a:rPr lang="en-US" dirty="0"/>
              <a:t>Made at home: good when you have a lot of constraints and don’t want something generic. Consider: allergies, etc. Also good if you specifically want to develop the skills to dot his.</a:t>
            </a:r>
          </a:p>
          <a:p>
            <a:pPr marL="342900" indent="-342900">
              <a:buFont typeface="Arial" panose="020B0604020202020204" pitchFamily="34" charset="0"/>
              <a:buChar char="•"/>
            </a:pPr>
            <a:r>
              <a:rPr lang="en-US" dirty="0"/>
              <a:t>Take and bake: good when you still want to have some customization – can control how the toppings come together</a:t>
            </a:r>
          </a:p>
          <a:p>
            <a:pPr marL="342900" indent="-342900">
              <a:buFont typeface="Arial" panose="020B0604020202020204" pitchFamily="34" charset="0"/>
              <a:buChar char="•"/>
            </a:pPr>
            <a:r>
              <a:rPr lang="en-US" dirty="0"/>
              <a:t>Delivery: Good when you have limited human resources to do take and bake, can find a product that you are very satisfied with from a quality perspective. Likely different vendors with different tradeoffs (e.g. Dominos vs Otto/other fancier pizza places). You still have to do some of the work (if you don’t have a table to sit at, it is hard but I am sure we have all eaten pizza standing up or on the floor?)</a:t>
            </a:r>
          </a:p>
          <a:p>
            <a:pPr marL="342900" indent="-342900">
              <a:buFont typeface="Arial" panose="020B0604020202020204" pitchFamily="34" charset="0"/>
              <a:buChar char="•"/>
            </a:pPr>
            <a:r>
              <a:rPr lang="en-US" dirty="0"/>
              <a:t>Dining out: You pay the most, but get the most full-featured product. You can’t customize the experience anywhere near as much as if you made pizza at home, but maybe that’s a good thing?</a:t>
            </a:r>
          </a:p>
        </p:txBody>
      </p:sp>
    </p:spTree>
    <p:extLst>
      <p:ext uri="{BB962C8B-B14F-4D97-AF65-F5344CB8AC3E}">
        <p14:creationId xmlns:p14="http://schemas.microsoft.com/office/powerpoint/2010/main" val="15547686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level</a:t>
            </a:r>
            <a:r>
              <a:rPr lang="en-US" dirty="0"/>
              <a: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10/21/2024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hyperlink" Target="https://comparecloud.in/" TargetMode="External"/><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rPr dirty="0"/>
              <a:t>CS 4530 Software Engineering</a:t>
            </a:r>
          </a:p>
          <a:p>
            <a:endParaRPr dirty="0"/>
          </a:p>
          <a:p>
            <a:pPr>
              <a:defRPr sz="5700"/>
            </a:pPr>
            <a:r>
              <a:rPr dirty="0"/>
              <a:t>Module 1</a:t>
            </a:r>
            <a:r>
              <a:rPr lang="en-US" dirty="0"/>
              <a:t>4</a:t>
            </a:r>
            <a:r>
              <a:rPr dirty="0"/>
              <a:t>: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4</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services gives</a:t>
            </a:r>
            <a:r>
              <a:rPr dirty="0"/>
              <a:t> on-demand access to </a:t>
            </a:r>
            <a:r>
              <a:rPr lang="en-US" dirty="0"/>
              <a:t>infrastructure, “as a service”</a:t>
            </a:r>
            <a:endParaRPr dirty="0"/>
          </a:p>
        </p:txBody>
      </p:sp>
      <p:sp>
        <p:nvSpPr>
          <p:cNvPr id="106" name="Slide Subtitle"/>
          <p:cNvSpPr txBox="1">
            <a:spLocks noGrp="1"/>
          </p:cNvSpPr>
          <p:nvPr>
            <p:ph type="body" idx="1"/>
          </p:nvPr>
        </p:nvSpPr>
        <p:spPr>
          <a:xfrm>
            <a:off x="1676400" y="3000319"/>
            <a:ext cx="20702337" cy="8702677"/>
          </a:xfrm>
          <a:prstGeom prst="rect">
            <a:avLst/>
          </a:prstGeom>
        </p:spPr>
        <p:txBody>
          <a:bodyPr/>
          <a:lstStyle/>
          <a:p>
            <a:r>
              <a:rPr dirty="0"/>
              <a:t>Vendor provides a service catalog of “</a:t>
            </a:r>
            <a:r>
              <a:rPr b="1" dirty="0"/>
              <a:t>X as a service</a:t>
            </a:r>
            <a:r>
              <a:rPr dirty="0"/>
              <a:t>” abstractions </a:t>
            </a:r>
            <a:r>
              <a:rPr lang="en-US" dirty="0"/>
              <a:t>that provide infrastructure as a service</a:t>
            </a:r>
            <a:endParaRPr dirty="0"/>
          </a:p>
          <a:p>
            <a:r>
              <a:rPr dirty="0"/>
              <a:t>API allows us to provision resources on-demand</a:t>
            </a:r>
            <a:endParaRPr lang="en-US" dirty="0"/>
          </a:p>
          <a:p>
            <a:r>
              <a:rPr lang="en-US" dirty="0"/>
              <a:t>Transfers responsibility for managing the underlying infrastructure to a vendor</a:t>
            </a:r>
            <a:endParaRPr dirty="0"/>
          </a:p>
        </p:txBody>
      </p:sp>
      <p:pic>
        <p:nvPicPr>
          <p:cNvPr id="107" name="Image" descr="Image"/>
          <p:cNvPicPr>
            <a:picLocks noChangeAspect="1"/>
          </p:cNvPicPr>
          <p:nvPr/>
        </p:nvPicPr>
        <p:blipFill>
          <a:blip r:embed="rId3"/>
          <a:stretch>
            <a:fillRect/>
          </a:stretch>
        </p:blipFill>
        <p:spPr>
          <a:xfrm>
            <a:off x="312874" y="7578892"/>
            <a:ext cx="23429387" cy="6100599"/>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9598081"/>
          </a:xfrm>
          <a:prstGeom prst="rect">
            <a:avLst/>
          </a:prstGeom>
        </p:spPr>
        <p:txBody>
          <a:bodyPr>
            <a:normAutofit fontScale="92500" lnSpcReduction="10000"/>
          </a:bodyPr>
          <a:lstStyle/>
          <a:p>
            <a:r>
              <a:rPr dirty="0"/>
              <a:t>Virtual machines:</a:t>
            </a:r>
          </a:p>
          <a:p>
            <a:pPr lvl="1"/>
            <a:r>
              <a:rPr dirty="0"/>
              <a:t>Virtualize a single large server into many smaller machines</a:t>
            </a:r>
            <a:endParaRPr lang="en-US" dirty="0"/>
          </a:p>
          <a:p>
            <a:pPr lvl="1"/>
            <a:r>
              <a:rPr lang="en-US" dirty="0"/>
              <a:t>Separates administration responsibilities for physical machine vs virtual machines</a:t>
            </a:r>
            <a:endParaRPr dirty="0"/>
          </a:p>
          <a:p>
            <a:pPr lvl="1"/>
            <a:r>
              <a:rPr dirty="0"/>
              <a:t>OS limits resource usage and guarantees quality per-VM</a:t>
            </a:r>
          </a:p>
          <a:p>
            <a:pPr lvl="1"/>
            <a:r>
              <a:rPr dirty="0"/>
              <a:t>Each VM </a:t>
            </a:r>
            <a:r>
              <a:rPr lang="en-US" dirty="0"/>
              <a:t>runs</a:t>
            </a:r>
            <a:r>
              <a:rPr dirty="0"/>
              <a:t> its own OS</a:t>
            </a:r>
          </a:p>
          <a:p>
            <a:pPr lvl="1"/>
            <a:r>
              <a:rPr dirty="0"/>
              <a:t>Examples:</a:t>
            </a:r>
            <a:endParaRPr lang="en-US" dirty="0"/>
          </a:p>
          <a:p>
            <a:pPr lvl="2"/>
            <a:r>
              <a:rPr lang="en-US" dirty="0"/>
              <a:t>Cloud: </a:t>
            </a:r>
            <a:r>
              <a:rPr dirty="0"/>
              <a:t>Amazon EC2, Google Compute Engine, Azure</a:t>
            </a:r>
            <a:endParaRPr lang="en-US" dirty="0"/>
          </a:p>
          <a:p>
            <a:pPr lvl="2"/>
            <a:r>
              <a:rPr lang="en-US" dirty="0"/>
              <a:t>On-Premises: VMWare, </a:t>
            </a:r>
            <a:r>
              <a:rPr lang="en-US" dirty="0" err="1"/>
              <a:t>Proxmox</a:t>
            </a:r>
            <a:endParaRPr dirty="0"/>
          </a:p>
        </p:txBody>
      </p:sp>
      <p:pic>
        <p:nvPicPr>
          <p:cNvPr id="53" name="Picture 52">
            <a:extLst>
              <a:ext uri="{FF2B5EF4-FFF2-40B4-BE49-F238E27FC236}">
                <a16:creationId xmlns:a16="http://schemas.microsoft.com/office/drawing/2014/main" id="{DCCCC7B4-55EE-942B-11E3-11ACB71A1831}"/>
              </a:ext>
            </a:extLst>
          </p:cNvPr>
          <p:cNvPicPr>
            <a:picLocks noChangeAspect="1"/>
          </p:cNvPicPr>
          <p:nvPr/>
        </p:nvPicPr>
        <p:blipFill>
          <a:blip r:embed="rId3"/>
          <a:stretch>
            <a:fillRect/>
          </a:stretch>
        </p:blipFill>
        <p:spPr>
          <a:xfrm>
            <a:off x="16281400" y="4910470"/>
            <a:ext cx="7772400" cy="8314660"/>
          </a:xfrm>
          <a:prstGeom prst="rect">
            <a:avLst/>
          </a:prstGeom>
        </p:spPr>
      </p:pic>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139571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38669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118421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38669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103288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139571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84901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
        <p:nvSpPr>
          <p:cNvPr id="6" name="Text Placeholder 2">
            <a:extLst>
              <a:ext uri="{FF2B5EF4-FFF2-40B4-BE49-F238E27FC236}">
                <a16:creationId xmlns:a16="http://schemas.microsoft.com/office/drawing/2014/main" id="{68ECE191-131B-6E0C-0CAE-C5038E94215E}"/>
              </a:ext>
            </a:extLst>
          </p:cNvPr>
          <p:cNvSpPr>
            <a:spLocks noGrp="1"/>
          </p:cNvSpPr>
          <p:nvPr>
            <p:ph type="body" idx="1"/>
          </p:nvPr>
        </p:nvSpPr>
        <p:spPr>
          <a:xfrm>
            <a:off x="1676399" y="3000375"/>
            <a:ext cx="8306907" cy="8702675"/>
          </a:xfrm>
        </p:spPr>
        <p:txBody>
          <a:bodyPr>
            <a:normAutofit/>
          </a:bodyPr>
          <a:lstStyle/>
          <a:p>
            <a:r>
              <a:rPr lang="en-US" dirty="0"/>
              <a:t>The “instruction set” is an abstraction of the underlying hardware</a:t>
            </a:r>
          </a:p>
          <a:p>
            <a:r>
              <a:rPr lang="en-US" dirty="0"/>
              <a:t>The operating system presents the same abstraction + OS calls. </a:t>
            </a:r>
          </a:p>
        </p:txBody>
      </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images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 reducing storage space</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rPr lang="en-US" dirty="0"/>
              <a:t>A container contains your apps and all their dependencies</a:t>
            </a:r>
            <a:endParaRPr dirty="0"/>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multi-tenancy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a:t>e.g.: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err="1"/>
              <a:t>XaaS</a:t>
            </a:r>
            <a:r>
              <a:rPr lang="en-US" dirty="0"/>
              <a:t>: Containers as a Service</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a:p>
            <a:r>
              <a:rPr lang="en-US" dirty="0"/>
              <a:t>An open standard for containers also exists (“OCI”)</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Docker is the prevailing container platform</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a:bodyPr>
          <a:lstStyle/>
          <a:p>
            <a:r>
              <a:rPr b="1" dirty="0"/>
              <a:t>Platform-as-a-Service</a:t>
            </a:r>
            <a:r>
              <a:rPr dirty="0"/>
              <a:t> provides components most apps need, fully managed by the vendor: load balancer, monitoring, application server</a:t>
            </a:r>
          </a:p>
          <a:p>
            <a:r>
              <a:rPr lang="en-US" dirty="0"/>
              <a:t>Some PaaS run your app in a container: </a:t>
            </a:r>
            <a:r>
              <a:rPr sz="4000" dirty="0"/>
              <a:t>Heroku, AWS Elastic Beanstalk, Google App Engine</a:t>
            </a:r>
            <a:r>
              <a:rPr lang="en-US" sz="4000" dirty="0"/>
              <a:t>, Railway, </a:t>
            </a:r>
            <a:r>
              <a:rPr lang="en-US" sz="4000" dirty="0" err="1"/>
              <a:t>Vercel</a:t>
            </a:r>
            <a:r>
              <a:rPr lang="en-US" sz="4000" dirty="0"/>
              <a:t>…</a:t>
            </a:r>
            <a:endParaRPr sz="4000" dirty="0"/>
          </a:p>
          <a:p>
            <a:r>
              <a:rPr lang="en-US" dirty="0"/>
              <a:t>Other PaaS run your apps as individual functions/event handlers: </a:t>
            </a:r>
            <a:r>
              <a:rPr sz="4000" dirty="0"/>
              <a:t>AWS Lambda, Google Cloud Functions, Azure Functions</a:t>
            </a:r>
          </a:p>
          <a:p>
            <a:r>
              <a:rPr lang="en-US" dirty="0"/>
              <a:t>Other</a:t>
            </a:r>
            <a:r>
              <a:rPr dirty="0"/>
              <a:t> </a:t>
            </a:r>
            <a:r>
              <a:rPr dirty="0" err="1"/>
              <a:t>PaaSs</a:t>
            </a:r>
            <a:r>
              <a:rPr dirty="0"/>
              <a:t> provide databases and authentication</a:t>
            </a:r>
            <a:r>
              <a:rPr lang="en-US" dirty="0"/>
              <a:t>, and run your functions/event handlers: </a:t>
            </a:r>
            <a:r>
              <a:rPr sz="4000"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lang="en-US" dirty="0"/>
              <a:t>Provide an </a:t>
            </a:r>
            <a:r>
              <a:rPr dirty="0"/>
              <a:t>entry point to code, e.g. “</a:t>
            </a:r>
            <a:r>
              <a:rPr dirty="0" err="1"/>
              <a:t>npm</a:t>
            </a:r>
            <a:r>
              <a:rPr dirty="0"/>
              <a:t> start”</a:t>
            </a:r>
            <a:r>
              <a:rPr lang="en-US" dirty="0"/>
              <a:t>, or optionally, a container specification</a:t>
            </a:r>
            <a:endParaRPr dirty="0"/>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rPr dirty="0"/>
              <a:t>Self-managed vs Vendor-managed Infrastructure</a:t>
            </a:r>
            <a:r>
              <a:rPr lang="en-US" dirty="0"/>
              <a:t> Tradeoffs</a:t>
            </a:r>
            <a:endParaRPr dirty="0"/>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2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More capital investment, 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0000" lnSpcReduction="20000"/>
          </a:bodyPr>
          <a:lstStyle/>
          <a:p>
            <a:r>
              <a:rPr dirty="0"/>
              <a:t>Consider: </a:t>
            </a:r>
          </a:p>
          <a:p>
            <a:pPr lvl="1"/>
            <a:r>
              <a:rPr dirty="0"/>
              <a:t>Does your workload benefit from ability to scale up or down?</a:t>
            </a:r>
            <a:endParaRPr lang="en-US" dirty="0"/>
          </a:p>
          <a:p>
            <a:pPr lvl="1"/>
            <a:r>
              <a:rPr lang="en-US" dirty="0"/>
              <a:t>Variable workloads have different demands over time (most common)</a:t>
            </a:r>
          </a:p>
          <a:p>
            <a:pPr lvl="1"/>
            <a:r>
              <a:rPr lang="en-US" dirty="0"/>
              <a:t>Constant workloads require sustained resources (less common)</a:t>
            </a:r>
            <a:endParaRPr dirty="0"/>
          </a:p>
          <a:p>
            <a:r>
              <a:rPr dirty="0"/>
              <a:t>Example: </a:t>
            </a:r>
          </a:p>
          <a:p>
            <a:pPr lvl="1"/>
            <a:r>
              <a:rPr lang="en-US" dirty="0"/>
              <a:t>N</a:t>
            </a:r>
            <a:r>
              <a:rPr dirty="0"/>
              <a:t>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rPr dirty="0"/>
              <a:t>“Public” clouds are connected to the internet and available for anyone to use</a:t>
            </a:r>
          </a:p>
          <a:p>
            <a:pPr lvl="1"/>
            <a:r>
              <a:rPr dirty="0"/>
              <a:t>Examples: Amazon, Azure, Google Cloud, </a:t>
            </a:r>
            <a:r>
              <a:rPr dirty="0" err="1"/>
              <a:t>DigitalOcean</a:t>
            </a:r>
            <a:endParaRPr dirty="0"/>
          </a:p>
          <a:p>
            <a:r>
              <a:rPr dirty="0"/>
              <a:t>“Private” clouds use cloud technologies with on-premises, self-managed hardware</a:t>
            </a:r>
          </a:p>
          <a:p>
            <a:pPr lvl="1"/>
            <a:r>
              <a:rPr dirty="0"/>
              <a:t>Cost-effective when a large scale of baseline resources are needed</a:t>
            </a:r>
          </a:p>
          <a:p>
            <a:pPr lvl="1"/>
            <a:r>
              <a:rPr dirty="0"/>
              <a:t>Example management software: OpenStack, VMWare, </a:t>
            </a:r>
            <a:r>
              <a:rPr dirty="0" err="1"/>
              <a:t>Proxmox</a:t>
            </a:r>
            <a:r>
              <a:rPr dirty="0"/>
              <a:t>, Kubernetes</a:t>
            </a:r>
          </a:p>
          <a:p>
            <a:r>
              <a:rPr dirty="0"/>
              <a:t>“Hybrid” clouds integrate private and public (or multiple public) clouds</a:t>
            </a:r>
          </a:p>
          <a:p>
            <a:pPr lvl="1"/>
            <a:r>
              <a:rPr dirty="0"/>
              <a:t>Effective approach to “burst” capacity from private cloud to public cloud</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lang="en-US" dirty="0"/>
              <a:t>“X</a:t>
            </a:r>
            <a:r>
              <a:rPr dirty="0"/>
              <a:t> as a Service</a:t>
            </a:r>
            <a:r>
              <a:rPr lang="en-US" dirty="0"/>
              <a:t>" offers several abstractions to choose from depending on your needs</a:t>
            </a:r>
            <a:endParaRPr dirty="0"/>
          </a:p>
        </p:txBody>
      </p:sp>
      <p:sp>
        <p:nvSpPr>
          <p:cNvPr id="358" name="Vendor-managed"/>
          <p:cNvSpPr txBox="1"/>
          <p:nvPr/>
        </p:nvSpPr>
        <p:spPr>
          <a:xfrm>
            <a:off x="19883147" y="12671233"/>
            <a:ext cx="3783695" cy="518091"/>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Vendor-managed</a:t>
            </a:r>
          </a:p>
        </p:txBody>
      </p:sp>
      <p:grpSp>
        <p:nvGrpSpPr>
          <p:cNvPr id="384" name="Group"/>
          <p:cNvGrpSpPr/>
          <p:nvPr/>
        </p:nvGrpSpPr>
        <p:grpSpPr>
          <a:xfrm>
            <a:off x="12801600" y="3639532"/>
            <a:ext cx="3362795" cy="8063463"/>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19883147" y="3583895"/>
            <a:ext cx="3871325" cy="811909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
        <p:nvSpPr>
          <p:cNvPr id="5" name="Text Placeholder 4">
            <a:extLst>
              <a:ext uri="{FF2B5EF4-FFF2-40B4-BE49-F238E27FC236}">
                <a16:creationId xmlns:a16="http://schemas.microsoft.com/office/drawing/2014/main" id="{C0FA7232-F829-63E7-73BA-735F56174D7D}"/>
              </a:ext>
            </a:extLst>
          </p:cNvPr>
          <p:cNvSpPr>
            <a:spLocks noGrp="1"/>
          </p:cNvSpPr>
          <p:nvPr>
            <p:ph type="body" idx="1"/>
          </p:nvPr>
        </p:nvSpPr>
        <p:spPr>
          <a:xfrm>
            <a:off x="1676400" y="3000319"/>
            <a:ext cx="6469577" cy="8702677"/>
          </a:xfrm>
        </p:spPr>
        <p:txBody>
          <a:bodyPr>
            <a:normAutofit lnSpcReduction="10000"/>
          </a:bodyPr>
          <a:lstStyle/>
          <a:p>
            <a:r>
              <a:rPr lang="en-US" dirty="0"/>
              <a:t>Vendor manages different levels of the stack, achieving economies of scale</a:t>
            </a:r>
          </a:p>
          <a:p>
            <a:r>
              <a:rPr lang="en-US" dirty="0"/>
              <a:t>When would you choose one over the other?</a:t>
            </a:r>
          </a:p>
          <a:p>
            <a:r>
              <a:rPr lang="en-US" dirty="0"/>
              <a:t>Explore some options at </a:t>
            </a:r>
            <a:r>
              <a:rPr lang="en-US" dirty="0">
                <a:hlinkClick r:id="rId3"/>
              </a:rPr>
              <a:t>https://comparecloud.in/</a:t>
            </a:r>
            <a:r>
              <a:rPr lang="en-US" dirty="0"/>
              <a:t> </a:t>
            </a:r>
          </a:p>
          <a:p>
            <a:endParaRPr lang="en-US" dirty="0"/>
          </a:p>
          <a:p>
            <a:endParaRPr lang="en-US" dirty="0"/>
          </a:p>
        </p:txBody>
      </p:sp>
      <p:sp>
        <p:nvSpPr>
          <p:cNvPr id="6" name="Self-managed">
            <a:extLst>
              <a:ext uri="{FF2B5EF4-FFF2-40B4-BE49-F238E27FC236}">
                <a16:creationId xmlns:a16="http://schemas.microsoft.com/office/drawing/2014/main" id="{D241E2A1-41CD-951D-FC23-D7680B968493}"/>
              </a:ext>
            </a:extLst>
          </p:cNvPr>
          <p:cNvSpPr txBox="1"/>
          <p:nvPr/>
        </p:nvSpPr>
        <p:spPr>
          <a:xfrm>
            <a:off x="9367999" y="12578335"/>
            <a:ext cx="3261274" cy="518091"/>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gn="ctr" defTabSz="2438337">
              <a:defRPr sz="2700" i="1">
                <a:latin typeface="Helvetica Neue"/>
                <a:ea typeface="Helvetica Neue"/>
                <a:cs typeface="Helvetica Neue"/>
                <a:sym typeface="Helvetica Neue"/>
              </a:defRPr>
            </a:lvl1pPr>
          </a:lstStyle>
          <a:p>
            <a:r>
              <a:rPr dirty="0"/>
              <a:t>Self-managed</a:t>
            </a:r>
          </a:p>
        </p:txBody>
      </p:sp>
      <p:grpSp>
        <p:nvGrpSpPr>
          <p:cNvPr id="7" name="Group">
            <a:extLst>
              <a:ext uri="{FF2B5EF4-FFF2-40B4-BE49-F238E27FC236}">
                <a16:creationId xmlns:a16="http://schemas.microsoft.com/office/drawing/2014/main" id="{31F9CF9C-7B8B-9F27-8F7C-7B4A6D3F593F}"/>
              </a:ext>
            </a:extLst>
          </p:cNvPr>
          <p:cNvGrpSpPr/>
          <p:nvPr/>
        </p:nvGrpSpPr>
        <p:grpSpPr>
          <a:xfrm>
            <a:off x="9342598" y="3639532"/>
            <a:ext cx="3362793" cy="7987264"/>
            <a:chOff x="0" y="0"/>
            <a:chExt cx="3362792" cy="7987263"/>
          </a:xfrm>
        </p:grpSpPr>
        <p:grpSp>
          <p:nvGrpSpPr>
            <p:cNvPr id="8" name="Physical data center">
              <a:extLst>
                <a:ext uri="{FF2B5EF4-FFF2-40B4-BE49-F238E27FC236}">
                  <a16:creationId xmlns:a16="http://schemas.microsoft.com/office/drawing/2014/main" id="{D1040FF5-8655-0F73-B158-D2ACF3CED348}"/>
                </a:ext>
              </a:extLst>
            </p:cNvPr>
            <p:cNvGrpSpPr/>
            <p:nvPr/>
          </p:nvGrpSpPr>
          <p:grpSpPr>
            <a:xfrm>
              <a:off x="76119" y="6648287"/>
              <a:ext cx="3210553" cy="766024"/>
              <a:chOff x="0" y="0"/>
              <a:chExt cx="3210552" cy="766023"/>
            </a:xfrm>
          </p:grpSpPr>
          <p:sp>
            <p:nvSpPr>
              <p:cNvPr id="31" name="Rectangle">
                <a:extLst>
                  <a:ext uri="{FF2B5EF4-FFF2-40B4-BE49-F238E27FC236}">
                    <a16:creationId xmlns:a16="http://schemas.microsoft.com/office/drawing/2014/main" id="{7DE2B210-B5B5-37C4-A9B6-9976502E375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 name="Physical data center">
                <a:extLst>
                  <a:ext uri="{FF2B5EF4-FFF2-40B4-BE49-F238E27FC236}">
                    <a16:creationId xmlns:a16="http://schemas.microsoft.com/office/drawing/2014/main" id="{0C3D2050-9E83-A99B-ACF4-463676DED80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9" name="Network">
              <a:extLst>
                <a:ext uri="{FF2B5EF4-FFF2-40B4-BE49-F238E27FC236}">
                  <a16:creationId xmlns:a16="http://schemas.microsoft.com/office/drawing/2014/main" id="{A4C27095-BA67-8857-49BF-4101653FD595}"/>
                </a:ext>
              </a:extLst>
            </p:cNvPr>
            <p:cNvGrpSpPr/>
            <p:nvPr/>
          </p:nvGrpSpPr>
          <p:grpSpPr>
            <a:xfrm>
              <a:off x="76119" y="5698533"/>
              <a:ext cx="3210553" cy="766024"/>
              <a:chOff x="0" y="0"/>
              <a:chExt cx="3210552" cy="766023"/>
            </a:xfrm>
          </p:grpSpPr>
          <p:sp>
            <p:nvSpPr>
              <p:cNvPr id="29" name="Rectangle">
                <a:extLst>
                  <a:ext uri="{FF2B5EF4-FFF2-40B4-BE49-F238E27FC236}">
                    <a16:creationId xmlns:a16="http://schemas.microsoft.com/office/drawing/2014/main" id="{FC534D81-AA34-35E4-381B-B21CEB47371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 name="Network">
                <a:extLst>
                  <a:ext uri="{FF2B5EF4-FFF2-40B4-BE49-F238E27FC236}">
                    <a16:creationId xmlns:a16="http://schemas.microsoft.com/office/drawing/2014/main" id="{4470441B-14B9-BD33-A536-FDE9C8529DC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10" name="Storage">
              <a:extLst>
                <a:ext uri="{FF2B5EF4-FFF2-40B4-BE49-F238E27FC236}">
                  <a16:creationId xmlns:a16="http://schemas.microsoft.com/office/drawing/2014/main" id="{EAC8358A-3050-89F2-9E40-CA2A2AB10C98}"/>
                </a:ext>
              </a:extLst>
            </p:cNvPr>
            <p:cNvGrpSpPr/>
            <p:nvPr/>
          </p:nvGrpSpPr>
          <p:grpSpPr>
            <a:xfrm>
              <a:off x="76119" y="4748776"/>
              <a:ext cx="3210553" cy="766025"/>
              <a:chOff x="0" y="0"/>
              <a:chExt cx="3210552" cy="766024"/>
            </a:xfrm>
          </p:grpSpPr>
          <p:sp>
            <p:nvSpPr>
              <p:cNvPr id="27" name="Rectangle">
                <a:extLst>
                  <a:ext uri="{FF2B5EF4-FFF2-40B4-BE49-F238E27FC236}">
                    <a16:creationId xmlns:a16="http://schemas.microsoft.com/office/drawing/2014/main" id="{10767639-4854-F24D-2713-2A9B5782E8E2}"/>
                  </a:ext>
                </a:extLst>
              </p:cNvPr>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 name="Storage">
                <a:extLst>
                  <a:ext uri="{FF2B5EF4-FFF2-40B4-BE49-F238E27FC236}">
                    <a16:creationId xmlns:a16="http://schemas.microsoft.com/office/drawing/2014/main" id="{1B2A3E50-8217-4CFB-E1A0-D240141187F4}"/>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1" name="Physical Server">
              <a:extLst>
                <a:ext uri="{FF2B5EF4-FFF2-40B4-BE49-F238E27FC236}">
                  <a16:creationId xmlns:a16="http://schemas.microsoft.com/office/drawing/2014/main" id="{BE79F167-EA90-2DC2-0E86-967C7C523122}"/>
                </a:ext>
              </a:extLst>
            </p:cNvPr>
            <p:cNvGrpSpPr/>
            <p:nvPr/>
          </p:nvGrpSpPr>
          <p:grpSpPr>
            <a:xfrm>
              <a:off x="76119" y="3799021"/>
              <a:ext cx="3210553" cy="766024"/>
              <a:chOff x="0" y="0"/>
              <a:chExt cx="3210552" cy="766023"/>
            </a:xfrm>
          </p:grpSpPr>
          <p:sp>
            <p:nvSpPr>
              <p:cNvPr id="25" name="Rectangle">
                <a:extLst>
                  <a:ext uri="{FF2B5EF4-FFF2-40B4-BE49-F238E27FC236}">
                    <a16:creationId xmlns:a16="http://schemas.microsoft.com/office/drawing/2014/main" id="{44387634-308F-C5C8-AA9A-C306BB1208DB}"/>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 name="Physical Server">
                <a:extLst>
                  <a:ext uri="{FF2B5EF4-FFF2-40B4-BE49-F238E27FC236}">
                    <a16:creationId xmlns:a16="http://schemas.microsoft.com/office/drawing/2014/main" id="{6CFE9005-8579-1D72-25F4-0BD2227A13A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2" name="Operating System">
              <a:extLst>
                <a:ext uri="{FF2B5EF4-FFF2-40B4-BE49-F238E27FC236}">
                  <a16:creationId xmlns:a16="http://schemas.microsoft.com/office/drawing/2014/main" id="{F7597312-D16A-59C9-8BBD-07483DE76B1B}"/>
                </a:ext>
              </a:extLst>
            </p:cNvPr>
            <p:cNvGrpSpPr/>
            <p:nvPr/>
          </p:nvGrpSpPr>
          <p:grpSpPr>
            <a:xfrm>
              <a:off x="76119" y="1899511"/>
              <a:ext cx="3210553" cy="766024"/>
              <a:chOff x="0" y="0"/>
              <a:chExt cx="3210552" cy="766023"/>
            </a:xfrm>
          </p:grpSpPr>
          <p:sp>
            <p:nvSpPr>
              <p:cNvPr id="23" name="Rectangle">
                <a:extLst>
                  <a:ext uri="{FF2B5EF4-FFF2-40B4-BE49-F238E27FC236}">
                    <a16:creationId xmlns:a16="http://schemas.microsoft.com/office/drawing/2014/main" id="{5AF9CF77-9F82-232D-3C4C-1A2291C35060}"/>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 name="Operating System">
                <a:extLst>
                  <a:ext uri="{FF2B5EF4-FFF2-40B4-BE49-F238E27FC236}">
                    <a16:creationId xmlns:a16="http://schemas.microsoft.com/office/drawing/2014/main" id="{21AE809A-111A-E302-A950-7911EC64A61B}"/>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3" name="Middleware">
              <a:extLst>
                <a:ext uri="{FF2B5EF4-FFF2-40B4-BE49-F238E27FC236}">
                  <a16:creationId xmlns:a16="http://schemas.microsoft.com/office/drawing/2014/main" id="{7D3C250E-F07D-DDD3-441E-1633477AAA8D}"/>
                </a:ext>
              </a:extLst>
            </p:cNvPr>
            <p:cNvGrpSpPr/>
            <p:nvPr/>
          </p:nvGrpSpPr>
          <p:grpSpPr>
            <a:xfrm>
              <a:off x="76119" y="949755"/>
              <a:ext cx="3210553" cy="766024"/>
              <a:chOff x="0" y="0"/>
              <a:chExt cx="3210552" cy="766023"/>
            </a:xfrm>
          </p:grpSpPr>
          <p:sp>
            <p:nvSpPr>
              <p:cNvPr id="21" name="Rectangle">
                <a:extLst>
                  <a:ext uri="{FF2B5EF4-FFF2-40B4-BE49-F238E27FC236}">
                    <a16:creationId xmlns:a16="http://schemas.microsoft.com/office/drawing/2014/main" id="{0B09179B-C2B8-810C-FEBC-C5290EC68E5E}"/>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 name="Middleware">
                <a:extLst>
                  <a:ext uri="{FF2B5EF4-FFF2-40B4-BE49-F238E27FC236}">
                    <a16:creationId xmlns:a16="http://schemas.microsoft.com/office/drawing/2014/main" id="{34D218FB-4013-8090-BED2-C23217E4401D}"/>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 name="Application">
              <a:extLst>
                <a:ext uri="{FF2B5EF4-FFF2-40B4-BE49-F238E27FC236}">
                  <a16:creationId xmlns:a16="http://schemas.microsoft.com/office/drawing/2014/main" id="{6FC02D5E-4F94-71AE-9767-1208BC55E686}"/>
                </a:ext>
              </a:extLst>
            </p:cNvPr>
            <p:cNvGrpSpPr/>
            <p:nvPr/>
          </p:nvGrpSpPr>
          <p:grpSpPr>
            <a:xfrm>
              <a:off x="76119" y="0"/>
              <a:ext cx="3210553" cy="766024"/>
              <a:chOff x="0" y="0"/>
              <a:chExt cx="3210552" cy="766023"/>
            </a:xfrm>
          </p:grpSpPr>
          <p:sp>
            <p:nvSpPr>
              <p:cNvPr id="19" name="Rectangle">
                <a:extLst>
                  <a:ext uri="{FF2B5EF4-FFF2-40B4-BE49-F238E27FC236}">
                    <a16:creationId xmlns:a16="http://schemas.microsoft.com/office/drawing/2014/main" id="{9EDC93B8-7A12-449E-6B51-ACBBC58F38B7}"/>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 name="Application">
                <a:extLst>
                  <a:ext uri="{FF2B5EF4-FFF2-40B4-BE49-F238E27FC236}">
                    <a16:creationId xmlns:a16="http://schemas.microsoft.com/office/drawing/2014/main" id="{BE17825E-839A-E5A6-09D2-F0931846DB59}"/>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15" name="Traditional, on-premises computing">
              <a:extLst>
                <a:ext uri="{FF2B5EF4-FFF2-40B4-BE49-F238E27FC236}">
                  <a16:creationId xmlns:a16="http://schemas.microsoft.com/office/drawing/2014/main" id="{8BDC9703-6FE7-0A60-E546-BA8076A2E55C}"/>
                </a:ext>
              </a:extLst>
            </p:cNvPr>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16" name="Virtualization">
              <a:extLst>
                <a:ext uri="{FF2B5EF4-FFF2-40B4-BE49-F238E27FC236}">
                  <a16:creationId xmlns:a16="http://schemas.microsoft.com/office/drawing/2014/main" id="{310C342C-FDEE-B74C-4696-B51524EDFD7A}"/>
                </a:ext>
              </a:extLst>
            </p:cNvPr>
            <p:cNvGrpSpPr/>
            <p:nvPr/>
          </p:nvGrpSpPr>
          <p:grpSpPr>
            <a:xfrm>
              <a:off x="76119" y="2849266"/>
              <a:ext cx="3210553" cy="766024"/>
              <a:chOff x="0" y="0"/>
              <a:chExt cx="3210552" cy="766023"/>
            </a:xfrm>
          </p:grpSpPr>
          <p:sp>
            <p:nvSpPr>
              <p:cNvPr id="17" name="Rectangle">
                <a:extLst>
                  <a:ext uri="{FF2B5EF4-FFF2-40B4-BE49-F238E27FC236}">
                    <a16:creationId xmlns:a16="http://schemas.microsoft.com/office/drawing/2014/main" id="{A10D939D-EE2E-34D1-810D-9E648F16204A}"/>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 name="Virtualization">
                <a:extLst>
                  <a:ext uri="{FF2B5EF4-FFF2-40B4-BE49-F238E27FC236}">
                    <a16:creationId xmlns:a16="http://schemas.microsoft.com/office/drawing/2014/main" id="{ABCDA61C-72A5-8AB3-6852-C4DDE5384C05}"/>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grpSp>
        <p:nvGrpSpPr>
          <p:cNvPr id="33" name="Group">
            <a:extLst>
              <a:ext uri="{FF2B5EF4-FFF2-40B4-BE49-F238E27FC236}">
                <a16:creationId xmlns:a16="http://schemas.microsoft.com/office/drawing/2014/main" id="{E1AC5474-87A5-0AB4-6576-FAA8237760C5}"/>
              </a:ext>
            </a:extLst>
          </p:cNvPr>
          <p:cNvGrpSpPr/>
          <p:nvPr/>
        </p:nvGrpSpPr>
        <p:grpSpPr>
          <a:xfrm>
            <a:off x="16238024" y="3598178"/>
            <a:ext cx="3495376" cy="8104816"/>
            <a:chOff x="0" y="0"/>
            <a:chExt cx="3362792" cy="7983604"/>
          </a:xfrm>
        </p:grpSpPr>
        <p:grpSp>
          <p:nvGrpSpPr>
            <p:cNvPr id="34" name="Physical data center">
              <a:extLst>
                <a:ext uri="{FF2B5EF4-FFF2-40B4-BE49-F238E27FC236}">
                  <a16:creationId xmlns:a16="http://schemas.microsoft.com/office/drawing/2014/main" id="{39AA68A0-7511-FC6B-37F2-273C05D13C74}"/>
                </a:ext>
              </a:extLst>
            </p:cNvPr>
            <p:cNvGrpSpPr/>
            <p:nvPr/>
          </p:nvGrpSpPr>
          <p:grpSpPr>
            <a:xfrm>
              <a:off x="76119" y="6644628"/>
              <a:ext cx="3210553" cy="766024"/>
              <a:chOff x="0" y="0"/>
              <a:chExt cx="3210552" cy="766023"/>
            </a:xfrm>
          </p:grpSpPr>
          <p:sp>
            <p:nvSpPr>
              <p:cNvPr id="57" name="Rectangle">
                <a:extLst>
                  <a:ext uri="{FF2B5EF4-FFF2-40B4-BE49-F238E27FC236}">
                    <a16:creationId xmlns:a16="http://schemas.microsoft.com/office/drawing/2014/main" id="{B856665A-820B-0320-B9E1-6EAA731F1E7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8" name="Physical data center">
                <a:extLst>
                  <a:ext uri="{FF2B5EF4-FFF2-40B4-BE49-F238E27FC236}">
                    <a16:creationId xmlns:a16="http://schemas.microsoft.com/office/drawing/2014/main" id="{E0E9DB3B-1E58-5DF0-794E-BAF597E9AD42}"/>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5" name="Network">
              <a:extLst>
                <a:ext uri="{FF2B5EF4-FFF2-40B4-BE49-F238E27FC236}">
                  <a16:creationId xmlns:a16="http://schemas.microsoft.com/office/drawing/2014/main" id="{A844098C-731D-3E52-2973-96340C3BC35F}"/>
                </a:ext>
              </a:extLst>
            </p:cNvPr>
            <p:cNvGrpSpPr/>
            <p:nvPr/>
          </p:nvGrpSpPr>
          <p:grpSpPr>
            <a:xfrm>
              <a:off x="76119" y="5691215"/>
              <a:ext cx="3210553" cy="766024"/>
              <a:chOff x="0" y="0"/>
              <a:chExt cx="3210552" cy="766023"/>
            </a:xfrm>
          </p:grpSpPr>
          <p:sp>
            <p:nvSpPr>
              <p:cNvPr id="55" name="Rectangle">
                <a:extLst>
                  <a:ext uri="{FF2B5EF4-FFF2-40B4-BE49-F238E27FC236}">
                    <a16:creationId xmlns:a16="http://schemas.microsoft.com/office/drawing/2014/main" id="{4075B309-DC55-B732-3924-C6689C71193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6" name="Network">
                <a:extLst>
                  <a:ext uri="{FF2B5EF4-FFF2-40B4-BE49-F238E27FC236}">
                    <a16:creationId xmlns:a16="http://schemas.microsoft.com/office/drawing/2014/main" id="{E54A4946-C393-66E7-F155-3CF9FAA6F5B6}"/>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 name="Storage">
              <a:extLst>
                <a:ext uri="{FF2B5EF4-FFF2-40B4-BE49-F238E27FC236}">
                  <a16:creationId xmlns:a16="http://schemas.microsoft.com/office/drawing/2014/main" id="{87B8B03F-A02A-C4F9-FF6F-E7435B97968F}"/>
                </a:ext>
              </a:extLst>
            </p:cNvPr>
            <p:cNvGrpSpPr/>
            <p:nvPr/>
          </p:nvGrpSpPr>
          <p:grpSpPr>
            <a:xfrm>
              <a:off x="76119" y="4737800"/>
              <a:ext cx="3210553" cy="766025"/>
              <a:chOff x="0" y="0"/>
              <a:chExt cx="3210552" cy="766024"/>
            </a:xfrm>
          </p:grpSpPr>
          <p:sp>
            <p:nvSpPr>
              <p:cNvPr id="53" name="Rectangle">
                <a:extLst>
                  <a:ext uri="{FF2B5EF4-FFF2-40B4-BE49-F238E27FC236}">
                    <a16:creationId xmlns:a16="http://schemas.microsoft.com/office/drawing/2014/main" id="{115C2510-E676-64C8-2782-9FEF9BFAEDD0}"/>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4" name="Storage">
                <a:extLst>
                  <a:ext uri="{FF2B5EF4-FFF2-40B4-BE49-F238E27FC236}">
                    <a16:creationId xmlns:a16="http://schemas.microsoft.com/office/drawing/2014/main" id="{EFBAE9B7-0126-039D-3629-A9501607586F}"/>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 name="Physical Server">
              <a:extLst>
                <a:ext uri="{FF2B5EF4-FFF2-40B4-BE49-F238E27FC236}">
                  <a16:creationId xmlns:a16="http://schemas.microsoft.com/office/drawing/2014/main" id="{F0351971-34F0-026B-8EE1-53D262331F3B}"/>
                </a:ext>
              </a:extLst>
            </p:cNvPr>
            <p:cNvGrpSpPr/>
            <p:nvPr/>
          </p:nvGrpSpPr>
          <p:grpSpPr>
            <a:xfrm>
              <a:off x="76119" y="3784386"/>
              <a:ext cx="3210553" cy="766025"/>
              <a:chOff x="0" y="0"/>
              <a:chExt cx="3210552" cy="766024"/>
            </a:xfrm>
          </p:grpSpPr>
          <p:sp>
            <p:nvSpPr>
              <p:cNvPr id="51" name="Rectangle">
                <a:extLst>
                  <a:ext uri="{FF2B5EF4-FFF2-40B4-BE49-F238E27FC236}">
                    <a16:creationId xmlns:a16="http://schemas.microsoft.com/office/drawing/2014/main" id="{DBA73006-A94E-081B-9EC7-CA973D39CE0E}"/>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2" name="Physical Server">
                <a:extLst>
                  <a:ext uri="{FF2B5EF4-FFF2-40B4-BE49-F238E27FC236}">
                    <a16:creationId xmlns:a16="http://schemas.microsoft.com/office/drawing/2014/main" id="{4E371143-0C5E-DD23-F010-DB90EACAC8D5}"/>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8" name="Operating System">
              <a:extLst>
                <a:ext uri="{FF2B5EF4-FFF2-40B4-BE49-F238E27FC236}">
                  <a16:creationId xmlns:a16="http://schemas.microsoft.com/office/drawing/2014/main" id="{20E3F969-D1C0-BA15-94E7-FF830B123575}"/>
                </a:ext>
              </a:extLst>
            </p:cNvPr>
            <p:cNvGrpSpPr/>
            <p:nvPr/>
          </p:nvGrpSpPr>
          <p:grpSpPr>
            <a:xfrm>
              <a:off x="76119" y="1906830"/>
              <a:ext cx="3210553" cy="766024"/>
              <a:chOff x="0" y="0"/>
              <a:chExt cx="3210552" cy="766023"/>
            </a:xfrm>
          </p:grpSpPr>
          <p:sp>
            <p:nvSpPr>
              <p:cNvPr id="49" name="Rectangle">
                <a:extLst>
                  <a:ext uri="{FF2B5EF4-FFF2-40B4-BE49-F238E27FC236}">
                    <a16:creationId xmlns:a16="http://schemas.microsoft.com/office/drawing/2014/main" id="{775D3727-E495-5DAD-9FA2-AF8FD8CA0E2C}"/>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50" name="Operating System">
                <a:extLst>
                  <a:ext uri="{FF2B5EF4-FFF2-40B4-BE49-F238E27FC236}">
                    <a16:creationId xmlns:a16="http://schemas.microsoft.com/office/drawing/2014/main" id="{63162EFA-E60A-320E-D385-CA08BE7F4591}"/>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9" name="Middleware">
              <a:extLst>
                <a:ext uri="{FF2B5EF4-FFF2-40B4-BE49-F238E27FC236}">
                  <a16:creationId xmlns:a16="http://schemas.microsoft.com/office/drawing/2014/main" id="{5EA2643C-256C-B05F-37DF-8972DD49499B}"/>
                </a:ext>
              </a:extLst>
            </p:cNvPr>
            <p:cNvGrpSpPr/>
            <p:nvPr/>
          </p:nvGrpSpPr>
          <p:grpSpPr>
            <a:xfrm>
              <a:off x="76119" y="953415"/>
              <a:ext cx="3210553" cy="766024"/>
              <a:chOff x="0" y="0"/>
              <a:chExt cx="3210552" cy="766023"/>
            </a:xfrm>
          </p:grpSpPr>
          <p:sp>
            <p:nvSpPr>
              <p:cNvPr id="47" name="Rectangle">
                <a:extLst>
                  <a:ext uri="{FF2B5EF4-FFF2-40B4-BE49-F238E27FC236}">
                    <a16:creationId xmlns:a16="http://schemas.microsoft.com/office/drawing/2014/main" id="{6652619A-FAED-BC3D-428E-0F2CE24F2516}"/>
                  </a:ext>
                </a:extLst>
              </p:cNvPr>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 name="Middleware">
                <a:extLst>
                  <a:ext uri="{FF2B5EF4-FFF2-40B4-BE49-F238E27FC236}">
                    <a16:creationId xmlns:a16="http://schemas.microsoft.com/office/drawing/2014/main" id="{BD5FE291-36F0-312D-1FEA-59CA8107E0D0}"/>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 name="Application">
              <a:extLst>
                <a:ext uri="{FF2B5EF4-FFF2-40B4-BE49-F238E27FC236}">
                  <a16:creationId xmlns:a16="http://schemas.microsoft.com/office/drawing/2014/main" id="{856854CB-90D4-C4B3-E307-81E284B2A7FD}"/>
                </a:ext>
              </a:extLst>
            </p:cNvPr>
            <p:cNvGrpSpPr/>
            <p:nvPr/>
          </p:nvGrpSpPr>
          <p:grpSpPr>
            <a:xfrm>
              <a:off x="76119" y="0"/>
              <a:ext cx="3210553" cy="766024"/>
              <a:chOff x="0" y="0"/>
              <a:chExt cx="3210552" cy="766023"/>
            </a:xfrm>
          </p:grpSpPr>
          <p:sp>
            <p:nvSpPr>
              <p:cNvPr id="45" name="Rectangle">
                <a:extLst>
                  <a:ext uri="{FF2B5EF4-FFF2-40B4-BE49-F238E27FC236}">
                    <a16:creationId xmlns:a16="http://schemas.microsoft.com/office/drawing/2014/main" id="{86631396-E988-3712-1802-309A0A302F45}"/>
                  </a:ext>
                </a:extLst>
              </p:cNvPr>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 name="Application">
                <a:extLst>
                  <a:ext uri="{FF2B5EF4-FFF2-40B4-BE49-F238E27FC236}">
                    <a16:creationId xmlns:a16="http://schemas.microsoft.com/office/drawing/2014/main" id="{3D9BDA25-EA60-1BEE-4154-CC7F7D750BEC}"/>
                  </a:ext>
                </a:extLst>
              </p:cNvP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1" name="Virtualization">
              <a:extLst>
                <a:ext uri="{FF2B5EF4-FFF2-40B4-BE49-F238E27FC236}">
                  <a16:creationId xmlns:a16="http://schemas.microsoft.com/office/drawing/2014/main" id="{6C3464E7-D84A-28A0-3251-47EA26FEEAB7}"/>
                </a:ext>
              </a:extLst>
            </p:cNvPr>
            <p:cNvGrpSpPr/>
            <p:nvPr/>
          </p:nvGrpSpPr>
          <p:grpSpPr>
            <a:xfrm>
              <a:off x="76119" y="2860244"/>
              <a:ext cx="3210553" cy="766025"/>
              <a:chOff x="0" y="0"/>
              <a:chExt cx="3210552" cy="766024"/>
            </a:xfrm>
          </p:grpSpPr>
          <p:sp>
            <p:nvSpPr>
              <p:cNvPr id="43" name="Rectangle">
                <a:extLst>
                  <a:ext uri="{FF2B5EF4-FFF2-40B4-BE49-F238E27FC236}">
                    <a16:creationId xmlns:a16="http://schemas.microsoft.com/office/drawing/2014/main" id="{C43AC6FB-98B3-F7CD-D1CF-01EB30A0CC64}"/>
                  </a:ext>
                </a:extLst>
              </p:cNvPr>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 name="Virtualization">
                <a:extLst>
                  <a:ext uri="{FF2B5EF4-FFF2-40B4-BE49-F238E27FC236}">
                    <a16:creationId xmlns:a16="http://schemas.microsoft.com/office/drawing/2014/main" id="{8740F9F0-547A-088A-A3C2-4927E8E632E0}"/>
                  </a:ext>
                </a:extLst>
              </p:cNvP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2" name="PaaS">
              <a:extLst>
                <a:ext uri="{FF2B5EF4-FFF2-40B4-BE49-F238E27FC236}">
                  <a16:creationId xmlns:a16="http://schemas.microsoft.com/office/drawing/2014/main" id="{CBFB5E4C-6090-B5C8-7F4B-C30028F99D05}"/>
                </a:ext>
              </a:extLst>
            </p:cNvPr>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extLst>
      <p:ext uri="{BB962C8B-B14F-4D97-AF65-F5344CB8AC3E}">
        <p14:creationId xmlns:p14="http://schemas.microsoft.com/office/powerpoint/2010/main" val="1420099961"/>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multi-tenancy 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100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xfrm>
            <a:off x="1676400" y="0"/>
            <a:ext cx="21031200" cy="1971675"/>
          </a:xfrm>
          <a:prstGeom prst="rect">
            <a:avLst/>
          </a:prstGeom>
        </p:spPr>
        <p:txBody>
          <a:bodyPr>
            <a:normAutofit fontScale="90000"/>
          </a:bodyPr>
          <a:lstStyle/>
          <a:p>
            <a:r>
              <a:rPr lang="en-US" sz="7200" dirty="0"/>
              <a:t>What parts of this infrastructure can be shared across different clients?</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normAutofit lnSpcReduction="10000"/>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endParaRPr lang="en-US" dirty="0"/>
          </a:p>
          <a:p>
            <a:pPr lvl="1"/>
            <a:r>
              <a:rPr lang="en-US" dirty="0"/>
              <a:t>Collectively called “X as a Service”</a:t>
            </a:r>
            <a:endParaRPr dirty="0"/>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33D7-773C-1ACF-F2D1-1137BA8E30A5}"/>
              </a:ext>
            </a:extLst>
          </p:cNvPr>
          <p:cNvSpPr>
            <a:spLocks noGrp="1"/>
          </p:cNvSpPr>
          <p:nvPr>
            <p:ph type="title"/>
          </p:nvPr>
        </p:nvSpPr>
        <p:spPr/>
        <p:txBody>
          <a:bodyPr/>
          <a:lstStyle/>
          <a:p>
            <a:r>
              <a:rPr lang="en-US" dirty="0"/>
              <a:t>Shared infrastructure analogy: Pizza</a:t>
            </a:r>
          </a:p>
        </p:txBody>
      </p:sp>
      <p:sp>
        <p:nvSpPr>
          <p:cNvPr id="3" name="Text Placeholder 2">
            <a:extLst>
              <a:ext uri="{FF2B5EF4-FFF2-40B4-BE49-F238E27FC236}">
                <a16:creationId xmlns:a16="http://schemas.microsoft.com/office/drawing/2014/main" id="{4B342E29-721A-0886-8D95-FCC3A4F57EEE}"/>
              </a:ext>
            </a:extLst>
          </p:cNvPr>
          <p:cNvSpPr>
            <a:spLocks noGrp="1"/>
          </p:cNvSpPr>
          <p:nvPr>
            <p:ph type="body" idx="1"/>
          </p:nvPr>
        </p:nvSpPr>
        <p:spPr>
          <a:xfrm>
            <a:off x="1676400" y="3000319"/>
            <a:ext cx="10234863" cy="8702677"/>
          </a:xfrm>
        </p:spPr>
        <p:txBody>
          <a:bodyPr/>
          <a:lstStyle/>
          <a:p>
            <a:r>
              <a:rPr lang="en-US" dirty="0"/>
              <a:t>Four ways to get pizza: Make yourself, take and bake, delivery, dine out</a:t>
            </a:r>
          </a:p>
          <a:p>
            <a:r>
              <a:rPr lang="en-US" dirty="0"/>
              <a:t>Vendor manages different levels of the stack, achieving economies of scale</a:t>
            </a:r>
          </a:p>
          <a:p>
            <a:r>
              <a:rPr lang="en-US" dirty="0"/>
              <a:t>When would you choose one over the other?</a:t>
            </a:r>
          </a:p>
        </p:txBody>
      </p:sp>
      <p:pic>
        <p:nvPicPr>
          <p:cNvPr id="1026" name="Picture 2">
            <a:extLst>
              <a:ext uri="{FF2B5EF4-FFF2-40B4-BE49-F238E27FC236}">
                <a16:creationId xmlns:a16="http://schemas.microsoft.com/office/drawing/2014/main" id="{3D756DFB-AB06-FD0F-EB39-77900B5501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72739" y="2579205"/>
            <a:ext cx="11668001" cy="1062954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6B61D1D-03AE-D743-F603-2EB59C84D2B9}"/>
              </a:ext>
            </a:extLst>
          </p:cNvPr>
          <p:cNvSpPr txBox="1"/>
          <p:nvPr/>
        </p:nvSpPr>
        <p:spPr>
          <a:xfrm>
            <a:off x="18166370" y="13372883"/>
            <a:ext cx="9709484" cy="40011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000" b="0" i="1" u="none" strike="noStrike" dirty="0">
                <a:solidFill>
                  <a:schemeClr val="tx1"/>
                </a:solidFill>
                <a:effectLst/>
                <a:latin typeface="Helvetica" pitchFamily="2" charset="0"/>
              </a:rPr>
              <a:t>Pizza as a Service — by Albert Barron (unlicensed?)</a:t>
            </a:r>
            <a:endParaRPr lang="en-US" sz="2000" i="1" dirty="0">
              <a:solidFill>
                <a:schemeClr val="tx1"/>
              </a:solidFill>
              <a:latin typeface="Helvetica" pitchFamily="2" charset="0"/>
            </a:endParaRPr>
          </a:p>
        </p:txBody>
      </p:sp>
    </p:spTree>
    <p:extLst>
      <p:ext uri="{BB962C8B-B14F-4D97-AF65-F5344CB8AC3E}">
        <p14:creationId xmlns:p14="http://schemas.microsoft.com/office/powerpoint/2010/main" val="247494680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xfrm>
            <a:off x="1676400" y="36510"/>
            <a:ext cx="21031200" cy="1636548"/>
          </a:xfrm>
          <a:prstGeom prst="rect">
            <a:avLst/>
          </a:prstGeom>
        </p:spPr>
        <p:txBody>
          <a:bodyPr/>
          <a:lstStyle/>
          <a:p>
            <a:r>
              <a:rPr lang="en-US" dirty="0"/>
              <a:t>Multi-Tenancy </a:t>
            </a:r>
            <a:r>
              <a:rPr dirty="0"/>
              <a:t>creates economies of scale</a:t>
            </a:r>
          </a:p>
        </p:txBody>
      </p:sp>
      <p:sp>
        <p:nvSpPr>
          <p:cNvPr id="94" name="Slide Subtitle"/>
          <p:cNvSpPr txBox="1">
            <a:spLocks noGrp="1"/>
          </p:cNvSpPr>
          <p:nvPr>
            <p:ph type="body" idx="1"/>
          </p:nvPr>
        </p:nvSpPr>
        <p:spPr>
          <a:xfrm>
            <a:off x="1676400" y="3000319"/>
            <a:ext cx="19253200" cy="10392756"/>
          </a:xfrm>
          <a:prstGeom prst="rect">
            <a:avLst/>
          </a:prstGeom>
        </p:spPr>
        <p:txBody>
          <a:bodyPr>
            <a:normAutofit fontScale="92500" lnSpcReduction="20000"/>
          </a:bodyPr>
          <a:lstStyle/>
          <a:p>
            <a:r>
              <a:rPr dirty="0"/>
              <a:t>At the physical level:</a:t>
            </a:r>
          </a:p>
          <a:p>
            <a:pPr lvl="1"/>
            <a:r>
              <a:rPr dirty="0"/>
              <a:t>Multiple customers’ physical machines in the same data center</a:t>
            </a:r>
          </a:p>
          <a:p>
            <a:pPr lvl="1"/>
            <a:r>
              <a:rPr dirty="0"/>
              <a:t>Save on physical costs (centralize power, cooling, security, maintenance)</a:t>
            </a:r>
          </a:p>
          <a:p>
            <a:r>
              <a:rPr dirty="0"/>
              <a:t>At the physical server level:</a:t>
            </a:r>
          </a:p>
          <a:p>
            <a:pPr lvl="1"/>
            <a:r>
              <a:rPr dirty="0"/>
              <a:t>Multiple customers’ virtual machines in the same physical machine</a:t>
            </a:r>
          </a:p>
          <a:p>
            <a:pPr lvl="1"/>
            <a:r>
              <a:rPr dirty="0"/>
              <a:t>Save on resource costs (utilize marginal computing capacity</a:t>
            </a:r>
            <a:r>
              <a:rPr lang="en-US" dirty="0"/>
              <a:t> – CPUs, RAM, disk</a:t>
            </a:r>
            <a:r>
              <a:rPr dirty="0"/>
              <a:t>)</a:t>
            </a:r>
          </a:p>
          <a:p>
            <a:r>
              <a:rPr dirty="0"/>
              <a:t>At the application level:</a:t>
            </a:r>
          </a:p>
          <a:p>
            <a:pPr lvl="1"/>
            <a:r>
              <a:rPr dirty="0"/>
              <a:t>Multiple customer’s applications hosted in same virtual machine</a:t>
            </a:r>
          </a:p>
          <a:p>
            <a:pPr lvl="1"/>
            <a:r>
              <a:rPr dirty="0"/>
              <a:t>Save on resource overhead (eliminate redundant infrastructure like OS)</a:t>
            </a:r>
            <a:endParaRPr lang="en-US" dirty="0"/>
          </a:p>
          <a:p>
            <a:r>
              <a:rPr lang="en-US" dirty="0"/>
              <a:t>“Cloud” is the natural expansion of multi-tenancy at all levels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1840</TotalTime>
  <Words>6443</Words>
  <Application>Microsoft Office PowerPoint</Application>
  <PresentationFormat>Custom</PresentationFormat>
  <Paragraphs>605</Paragraphs>
  <Slides>32</Slides>
  <Notes>29</Notes>
  <HiddenSlides>2</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32</vt:i4>
      </vt:variant>
    </vt:vector>
  </HeadingPairs>
  <TitlesOfParts>
    <vt:vector size="40" baseType="lpstr">
      <vt:lpstr>Arial</vt:lpstr>
      <vt:lpstr>Calibri</vt:lpstr>
      <vt:lpstr>Courier New</vt:lpstr>
      <vt:lpstr>Helvetica</vt:lpstr>
      <vt:lpstr>Helvetica Neue</vt:lpstr>
      <vt:lpstr>Verdana</vt:lpstr>
      <vt:lpstr>Office Theme</vt:lpstr>
      <vt:lpstr>Mitch CS 4530 Layout</vt:lpstr>
      <vt:lpstr>CS 4530 Software Engineering  Module 14: Principles and Patterns of Cloud Infrastructure</vt:lpstr>
      <vt:lpstr>Learning objectives for this lesson</vt:lpstr>
      <vt:lpstr>How to deploy web apps?</vt:lpstr>
      <vt:lpstr>Many apps rely on common infrastructure</vt:lpstr>
      <vt:lpstr>What parts of this infrastructure can be shared across different clients?</vt:lpstr>
      <vt:lpstr>What is the infrastructure that needs to be shared?</vt:lpstr>
      <vt:lpstr>Shared infrastructure analogy: Pizza</vt:lpstr>
      <vt:lpstr>Multi-Tenancy creates economies of scale</vt:lpstr>
      <vt:lpstr>Cloud infrastructure scales elastically</vt:lpstr>
      <vt:lpstr>Cloud services gives on-demand access to infrastructure, “as a service”</vt:lpstr>
      <vt:lpstr>Infrastructure as a Service: Virtual Machines</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Containers run layered images, reducing storage space</vt:lpstr>
      <vt:lpstr>Containers run layered images, reducing storage space</vt:lpstr>
      <vt:lpstr>A container contains your apps and all their dependencies</vt:lpstr>
      <vt:lpstr>A container contains your apps and all their dependencies</vt:lpstr>
      <vt:lpstr>XaaS: Containers as a Service</vt:lpstr>
      <vt:lpstr>Docker is the prevailing container platform</vt:lpstr>
      <vt:lpstr>Tradeoffs between VMs and Containers</vt:lpstr>
      <vt:lpstr>Platform-as-a-Service: vendor supplies OS + middleware</vt:lpstr>
      <vt:lpstr>PaaS is often the simplest choice for app deployment</vt:lpstr>
      <vt:lpstr>PaaS in the style of Heroku runs containers</vt:lpstr>
      <vt:lpstr>Self-managed vs Vendor-managed Infrastructure Tradeoffs</vt:lpstr>
      <vt:lpstr>Cloud Infrastructure is best for variable workloads</vt:lpstr>
      <vt:lpstr>Public clouds are not the only option</vt:lpstr>
      <vt:lpstr>Software as a Service adds more vendor-managed apps</vt:lpstr>
      <vt:lpstr>On-Premises vs SaaS: Jitsi vs Twilio Video</vt:lpstr>
      <vt:lpstr>“X as a Service" offers several abstractions to choose from depending on your needs</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53</cp:revision>
  <dcterms:modified xsi:type="dcterms:W3CDTF">2024-10-22T00:59:59Z</dcterms:modified>
</cp:coreProperties>
</file>